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Fira Mono"/>
      <p:regular r:id="rId43"/>
      <p:bold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7E002C-BAA7-4892-9C34-F565511C46EF}">
  <a:tblStyle styleId="{C37E002C-BAA7-4892-9C34-F565511C46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FiraMono-bold.fntdata"/><Relationship Id="rId21" Type="http://schemas.openxmlformats.org/officeDocument/2006/relationships/slide" Target="slides/slide15.xml"/><Relationship Id="rId43" Type="http://schemas.openxmlformats.org/officeDocument/2006/relationships/font" Target="fonts/FiraMono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d6254e3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d6254e3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8d6254e3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8d6254e3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8d6254e3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8d6254e3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6254e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6254e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d6254e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d6254e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d6254e3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d6254e3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d6254e3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d6254e3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8d6254e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8d6254e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d6254e3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d6254e3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d6254e3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d6254e3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d6254e3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d6254e3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8d6254e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8d6254e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8d6254e3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8d6254e3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d6254e3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d6254e3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d6254e3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d6254e3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8d6254e3c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8d6254e3c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d6254e3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d6254e3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d6254e3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d6254e3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gif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de distinto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290875"/>
            <a:ext cx="8001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/>
              <a:t>Existen varias pseudoclases que permiten hacer referencias a los elementos del documento HTML según su posición y estructura de los elementos hijos.</a:t>
            </a:r>
            <a:endParaRPr b="1" i="1"/>
          </a:p>
        </p:txBody>
      </p:sp>
      <p:sp>
        <p:nvSpPr>
          <p:cNvPr id="220" name="Google Shape;220;p25"/>
          <p:cNvSpPr txBox="1"/>
          <p:nvPr/>
        </p:nvSpPr>
        <p:spPr>
          <a:xfrm>
            <a:off x="311700" y="2088900"/>
            <a:ext cx="41022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:first-child/:last-child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:nth-child()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coincide con un 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4434" r="0" t="0"/>
          <a:stretch/>
        </p:blipFill>
        <p:spPr>
          <a:xfrm>
            <a:off x="7024925" y="1935200"/>
            <a:ext cx="1387750" cy="1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0" r="30235" t="0"/>
          <a:stretch/>
        </p:blipFill>
        <p:spPr>
          <a:xfrm>
            <a:off x="4363823" y="2179450"/>
            <a:ext cx="2661101" cy="7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750" y="3362225"/>
            <a:ext cx="3663176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por mismo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11700" y="1702600"/>
            <a:ext cx="4102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:first-of-type/:last-of-type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nth-of-type()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coincide con un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25" y="1900625"/>
            <a:ext cx="4797700" cy="21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7525" y="1900950"/>
            <a:ext cx="7288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Son otra de las características de CSS que permiten hacer referencias a </a:t>
            </a:r>
            <a:r>
              <a:rPr lang="es" sz="1900">
                <a:solidFill>
                  <a:schemeClr val="lt1"/>
                </a:solidFill>
                <a:highlight>
                  <a:srgbClr val="E15BBA"/>
                </a:highlight>
              </a:rPr>
              <a:t>«comportamientos virtuales no tangibles»</a:t>
            </a:r>
            <a:r>
              <a:rPr lang="es" sz="1900"/>
              <a:t>, o lo que es lo mismo, se le puede </a:t>
            </a:r>
            <a:r>
              <a:rPr lang="es" sz="1900">
                <a:solidFill>
                  <a:srgbClr val="7685E6"/>
                </a:solidFill>
              </a:rPr>
              <a:t>dar estilo a elementos que no existen</a:t>
            </a:r>
            <a:r>
              <a:rPr lang="es" sz="1900"/>
              <a:t> realmente en el HTML, y que se pueden generar desde CSS.</a:t>
            </a:r>
            <a:endParaRPr sz="1900"/>
          </a:p>
        </p:txBody>
      </p:sp>
      <p:sp>
        <p:nvSpPr>
          <p:cNvPr id="236" name="Google Shape;236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11700" y="1223325"/>
            <a:ext cx="5006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::first-letter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letra de un texto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::selection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al texto seleccionado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::first-line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línea de un párrafo.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::before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puede utilizarse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 algo antes del contenido de un elemento.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::before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content:“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✨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highlight>
                <a:srgbClr val="41414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::after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coloca contenido después de un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::after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content:“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🙉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400" y="3719925"/>
            <a:ext cx="312880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87" y="1760149"/>
            <a:ext cx="398576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363" y="927425"/>
            <a:ext cx="237440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13" y="2671325"/>
            <a:ext cx="2833525" cy="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Las transiciones permiten manejar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 cambia el valor de una o más propiedades en un período de tiempo sobre un evento determinado.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 u="sng"/>
              <a:t>crear un efecto de transición</a:t>
            </a:r>
            <a:r>
              <a:rPr lang="es"/>
              <a:t>, hay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especificar</a:t>
            </a:r>
            <a:r>
              <a:rPr lang="es"/>
              <a:t> dos cosas: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propiedad CSS a la que desea agregar un efecto.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duración del efecto.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 rot="5400000">
            <a:off x="781504" y="307018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 rot="5400000">
            <a:off x="781504" y="34586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</a:t>
            </a:r>
            <a:endParaRPr sz="2750"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311700" y="1161050"/>
            <a:ext cx="5289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transition-property:</a:t>
            </a:r>
            <a:r>
              <a:rPr lang="es"/>
              <a:t> para definir qué propiedad vamos a alterar.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all | none | &lt;prop&gt;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transition-duration:</a:t>
            </a:r>
            <a:r>
              <a:rPr lang="es"/>
              <a:t> para definir la duración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transition-delay:</a:t>
            </a:r>
            <a:r>
              <a:rPr lang="es"/>
              <a:t> definimos el tiempo a esperar antes de que se ejecute la animación.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transition-timing-function:</a:t>
            </a:r>
            <a:r>
              <a:rPr lang="es"/>
              <a:t> curva de velocidad del efecto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</a:t>
            </a:r>
            <a:r>
              <a:rPr lang="es"/>
              <a:t> shorthand property de las anteriores.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width 2s 800ms ease;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490250" y="450150"/>
            <a:ext cx="8061000" cy="17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ejemplos…</a:t>
            </a:r>
            <a:endParaRPr b="0" sz="2788"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87025"/>
            <a:ext cx="47434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557525" y="1827275"/>
            <a:ext cx="45783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Permiten rotar, torcer, escalar o desplazar los elementos de nuestra página web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</a:t>
            </a:r>
            <a:r>
              <a:rPr lang="es" sz="1600"/>
              <a:t>on una de las características de CSS más interesantes y potentes que nos ayudan a convertir las hojas de estilo en un sistema capaz de realizar efectos visuales 2D y 3D.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18457" l="0" r="49852" t="8905"/>
          <a:stretch/>
        </p:blipFill>
        <p:spPr>
          <a:xfrm>
            <a:off x="6665525" y="1439700"/>
            <a:ext cx="1928100" cy="1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18457" l="49852" r="0" t="8905"/>
          <a:stretch/>
        </p:blipFill>
        <p:spPr>
          <a:xfrm>
            <a:off x="5390545" y="3074550"/>
            <a:ext cx="1928100" cy="1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</a:t>
            </a:r>
            <a:endParaRPr sz="2750"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503275"/>
            <a:ext cx="46245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propiedades que nos sirven para </a:t>
            </a:r>
            <a:r>
              <a:rPr b="1" lang="es"/>
              <a:t>definir las transformaciones</a:t>
            </a:r>
            <a:r>
              <a:rPr lang="es"/>
              <a:t> son: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transform:</a:t>
            </a:r>
            <a:r>
              <a:rPr lang="es"/>
              <a:t> propiedad </a:t>
            </a:r>
            <a:r>
              <a:rPr b="1" lang="es">
                <a:solidFill>
                  <a:srgbClr val="E15BBA"/>
                </a:solidFill>
              </a:rPr>
              <a:t>base</a:t>
            </a:r>
            <a:r>
              <a:rPr lang="es"/>
              <a:t> para cualquier transformación. </a:t>
            </a:r>
            <a:r>
              <a:rPr b="1" lang="es"/>
              <a:t>El punto de origen se ubica en el centro del elemento.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transform-origin:</a:t>
            </a:r>
            <a:r>
              <a:rPr lang="es"/>
              <a:t> nos permite </a:t>
            </a:r>
            <a:r>
              <a:rPr b="1" lang="es">
                <a:solidFill>
                  <a:srgbClr val="377BC7"/>
                </a:solidFill>
              </a:rPr>
              <a:t>cambiar el punto de origen</a:t>
            </a:r>
            <a:r>
              <a:rPr lang="es"/>
              <a:t> de nuestra transformación.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En esta clase nos centraremos en ver las transformaciones 2D más comunes.</a:t>
            </a:r>
            <a:endParaRPr b="1">
              <a:highlight>
                <a:srgbClr val="F8C823"/>
              </a:highlight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25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scale()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441125"/>
            <a:ext cx="53397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</a:t>
            </a:r>
            <a:r>
              <a:rPr b="1" lang="es"/>
              <a:t>odifica el tamaño de los elementos.</a:t>
            </a:r>
            <a:r>
              <a:rPr lang="es"/>
              <a:t> Esta función se establece con </a:t>
            </a:r>
            <a:r>
              <a:rPr lang="es" u="sng"/>
              <a:t>uno o dos valores</a:t>
            </a:r>
            <a:r>
              <a:rPr lang="es"/>
              <a:t>, que representan la </a:t>
            </a:r>
            <a:r>
              <a:rPr lang="es" u="sng"/>
              <a:t>cantidad</a:t>
            </a:r>
            <a:r>
              <a:rPr lang="es"/>
              <a:t> de escala que se aplica </a:t>
            </a:r>
            <a:r>
              <a:rPr b="1" lang="es">
                <a:solidFill>
                  <a:srgbClr val="7685E6"/>
                </a:solidFill>
              </a:rPr>
              <a:t>en cada dirección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cale(x)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scale(x,y)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/>
              <a:t>Valores entre 0 y 1 achican y mayores a 1 agrandan</a:t>
            </a:r>
            <a:r>
              <a:rPr lang="es"/>
              <a:t>.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29546" r="30575" t="0"/>
          <a:stretch/>
        </p:blipFill>
        <p:spPr>
          <a:xfrm>
            <a:off x="5741750" y="1960150"/>
            <a:ext cx="2237651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850" y="3096575"/>
            <a:ext cx="322400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translate()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441125"/>
            <a:ext cx="499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8B39"/>
                </a:solidFill>
              </a:rPr>
              <a:t>C</a:t>
            </a:r>
            <a:r>
              <a:rPr b="1" lang="es">
                <a:solidFill>
                  <a:srgbClr val="FF8B39"/>
                </a:solidFill>
              </a:rPr>
              <a:t>ambia la posición del elemento hacia la izquierda, derecha, arriba o abajo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translate(x,y)</a:t>
            </a:r>
            <a:r>
              <a:rPr lang="es"/>
              <a:t>.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2732225"/>
            <a:ext cx="4746300" cy="16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20697" l="0" r="12617" t="4770"/>
          <a:stretch/>
        </p:blipFill>
        <p:spPr>
          <a:xfrm>
            <a:off x="5474575" y="1839400"/>
            <a:ext cx="3242975" cy="1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rotate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11700" y="1441125"/>
            <a:ext cx="5132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G</a:t>
            </a:r>
            <a:r>
              <a:rPr lang="es" u="sng"/>
              <a:t>ira o rota los elementos en grados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rotate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(deg)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unidad de medida es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deg</a:t>
            </a:r>
            <a:r>
              <a:rPr lang="es"/>
              <a:t> y puede tomar </a:t>
            </a:r>
            <a:r>
              <a:rPr b="1" lang="es"/>
              <a:t>valores positivos</a:t>
            </a:r>
            <a:r>
              <a:rPr lang="es"/>
              <a:t> (gira hacia la derecha) o</a:t>
            </a:r>
            <a:r>
              <a:rPr b="1" lang="es"/>
              <a:t> negativos</a:t>
            </a:r>
            <a:r>
              <a:rPr lang="es"/>
              <a:t> (gira hacia la izquierda) de 0 a 360°.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13853" l="25970" r="26768" t="16634"/>
          <a:stretch/>
        </p:blipFill>
        <p:spPr>
          <a:xfrm>
            <a:off x="5788375" y="1801975"/>
            <a:ext cx="1957951" cy="23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3100800"/>
            <a:ext cx="38576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skew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441125"/>
            <a:ext cx="47463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7BC7"/>
                </a:solidFill>
              </a:rPr>
              <a:t>D</a:t>
            </a:r>
            <a:r>
              <a:rPr b="1" lang="es">
                <a:solidFill>
                  <a:srgbClr val="377BC7"/>
                </a:solidFill>
              </a:rPr>
              <a:t>istorsiona</a:t>
            </a:r>
            <a:r>
              <a:rPr lang="es"/>
              <a:t> los elementos según el </a:t>
            </a:r>
            <a:r>
              <a:rPr b="1" i="1" lang="es"/>
              <a:t>ángulo en grados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skew(x)</a:t>
            </a:r>
            <a:r>
              <a:rPr lang="es"/>
              <a:t> o </a:t>
            </a:r>
            <a:r>
              <a:rPr lang="es">
                <a:solidFill>
                  <a:srgbClr val="FF9900"/>
                </a:solidFill>
                <a:highlight>
                  <a:srgbClr val="434343"/>
                </a:highlight>
              </a:rPr>
              <a:t>skew(x,y)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/>
              <a:t>La unidad de medida utilizada también es deg al igual que en rotate().</a:t>
            </a:r>
            <a:endParaRPr u="sng"/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32048" r="31864" t="0"/>
          <a:stretch/>
        </p:blipFill>
        <p:spPr>
          <a:xfrm>
            <a:off x="5710650" y="1981150"/>
            <a:ext cx="1849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57425"/>
            <a:ext cx="41529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557525" y="1607775"/>
            <a:ext cx="75978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animaciones</a:t>
            </a:r>
            <a:r>
              <a:rPr lang="es" sz="1600"/>
              <a:t> permiten </a:t>
            </a:r>
            <a:r>
              <a:rPr lang="es" sz="1600" u="sng"/>
              <a:t>animar la transición entre un estilo CSS y otro</a:t>
            </a:r>
            <a:r>
              <a:rPr lang="es" sz="1600"/>
              <a:t>. A </a:t>
            </a:r>
            <a:r>
              <a:rPr lang="es" sz="1600">
                <a:solidFill>
                  <a:srgbClr val="F9F9F9"/>
                </a:solidFill>
                <a:highlight>
                  <a:srgbClr val="7685E6"/>
                </a:highlight>
              </a:rPr>
              <a:t>diferencia de los transitions</a:t>
            </a:r>
            <a:r>
              <a:rPr lang="es" sz="1600"/>
              <a:t>, estos no se disparan frente a un evento determinado, si no que </a:t>
            </a:r>
            <a:r>
              <a:rPr b="1" lang="es" sz="16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comienzan desde que el sitio es cargado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Para utilizar animaciones, es necesario crearlas o definirlas previamente mediante la regla css </a:t>
            </a:r>
            <a:r>
              <a:rPr b="1" lang="es" sz="1600">
                <a:solidFill>
                  <a:srgbClr val="1CF2AB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@keyframes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p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311700" y="1152475"/>
            <a:ext cx="41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Constan de dos componentes: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Propiedades CSS de las animaciones, que definen el comportamiento de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Un conjunto de fotogramas que indican su estado inicial y final, así como posibles puntos intermedios en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Shorthand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mi-animacion 5s linear 0.2s infinite normal;</a:t>
            </a:r>
            <a:endParaRPr/>
          </a:p>
        </p:txBody>
      </p:sp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de Animaciones</a:t>
            </a:r>
            <a:endParaRPr sz="2750"/>
          </a:p>
        </p:txBody>
      </p:sp>
      <p:sp>
        <p:nvSpPr>
          <p:cNvPr id="327" name="Google Shape;32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animation-name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&lt;nombre de la animación&gt;;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animation-duration: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&lt;duración&gt;s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animation-delay: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&lt;retardo&gt;s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animation-timing-function:</a:t>
            </a:r>
            <a:r>
              <a:rPr lang="es"/>
              <a:t> efecto de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animation-direction: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normal | reverse | alternate;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animation-iteration-count: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&lt;veces&gt; | infinite;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311700" y="1152475"/>
            <a:ext cx="46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Regla CSS</a:t>
            </a:r>
            <a:r>
              <a:rPr lang="es"/>
              <a:t> donde vamos a </a:t>
            </a:r>
            <a:r>
              <a:rPr b="1" lang="es">
                <a:solidFill>
                  <a:srgbClr val="377BC7"/>
                </a:solidFill>
              </a:rPr>
              <a:t>crear una animación</a:t>
            </a:r>
            <a:r>
              <a:rPr lang="es"/>
              <a:t> para </a:t>
            </a:r>
            <a:r>
              <a:rPr b="1" lang="es"/>
              <a:t>utilizarla después</a:t>
            </a:r>
            <a:r>
              <a:rPr lang="es"/>
              <a:t> todas las veces que lo necesitemos.</a:t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</a:t>
            </a:r>
            <a:endParaRPr sz="2750"/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b="0" l="0" r="12242" t="0"/>
          <a:stretch/>
        </p:blipFill>
        <p:spPr>
          <a:xfrm>
            <a:off x="5031125" y="1788575"/>
            <a:ext cx="3360150" cy="2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63" y="2031050"/>
            <a:ext cx="3019476" cy="2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CSS Intermedio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Pseudoclases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Animaciones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Transiciones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Transformaciones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6236929" y="25711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236929" y="2803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5" y="30206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CSS Inicial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Unidades de medida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Modelo de Caja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Positions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3434104" y="258107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04" y="27985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00" y="30305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096" y="326268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096" y="349476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infinito y más allá…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7529" y="1736425"/>
            <a:ext cx="81771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pseudoclase</a:t>
            </a:r>
            <a:r>
              <a:rPr lang="es"/>
              <a:t> en CSS </a:t>
            </a:r>
            <a:r>
              <a:rPr lang="es" u="sng"/>
              <a:t>es una palabra clave</a:t>
            </a:r>
            <a:r>
              <a:rPr lang="es"/>
              <a:t> añadida a un selector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 un estado especial del elemento</a:t>
            </a:r>
            <a:r>
              <a:rPr lang="es"/>
              <a:t> o elementos seleccionados.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aplicar un estilo</a:t>
            </a:r>
            <a:r>
              <a:rPr lang="es"/>
              <a:t> a un elemento no sólo </a:t>
            </a:r>
            <a:r>
              <a:rPr lang="es" u="sng"/>
              <a:t>en relación con el contenido de la estructura</a:t>
            </a:r>
            <a:r>
              <a:rPr lang="es"/>
              <a:t> del documento, </a:t>
            </a:r>
            <a:r>
              <a:rPr b="1" lang="es">
                <a:solidFill>
                  <a:srgbClr val="F9F9F9"/>
                </a:solidFill>
                <a:highlight>
                  <a:srgbClr val="2991D6"/>
                </a:highlight>
                <a:latin typeface="Montserrat"/>
                <a:ea typeface="Montserrat"/>
                <a:cs typeface="Montserrat"/>
                <a:sym typeface="Montserrat"/>
              </a:rPr>
              <a:t>sino también en relación a los factores externos</a:t>
            </a:r>
            <a:r>
              <a:rPr lang="es"/>
              <a:t>.</a:t>
            </a:r>
            <a:endParaRPr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 sz="275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88" y="1459358"/>
            <a:ext cx="6395425" cy="2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enlaces </a:t>
            </a:r>
            <a:r>
              <a:rPr lang="es">
                <a:solidFill>
                  <a:srgbClr val="377BC7"/>
                </a:solidFill>
              </a:rPr>
              <a:t>:link y :visited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359463" y="145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{C37E002C-BAA7-4892-9C34-F565511C46EF}</a:tableStyleId>
              </a:tblPr>
              <a:tblGrid>
                <a:gridCol w="708175"/>
                <a:gridCol w="45620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:link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no ha sido visitado todavía.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:visited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ha sido visitado anteriormente.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557150"/>
            <a:ext cx="8246027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3473475"/>
            <a:ext cx="8246027" cy="5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</a:t>
            </a:r>
            <a:r>
              <a:rPr lang="es"/>
              <a:t>dinámicas </a:t>
            </a:r>
            <a:r>
              <a:rPr lang="es">
                <a:solidFill>
                  <a:srgbClr val="377BC7"/>
                </a:solidFill>
              </a:rPr>
              <a:t>:hover y :active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359475" y="145437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{C37E002C-BAA7-4892-9C34-F565511C46EF}</a:tableStyleId>
              </a:tblPr>
              <a:tblGrid>
                <a:gridCol w="675150"/>
                <a:gridCol w="43936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:hover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pasamos el ratón sobre un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:active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estamos clickeando sobre el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396350"/>
            <a:ext cx="6462275" cy="2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formulario </a:t>
            </a:r>
            <a:r>
              <a:rPr lang="es">
                <a:solidFill>
                  <a:srgbClr val="377BC7"/>
                </a:solidFill>
              </a:rPr>
              <a:t>:focus y :checked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359475" y="1454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{C37E002C-BAA7-4892-9C34-F565511C46EF}</a:tableStyleId>
              </a:tblPr>
              <a:tblGrid>
                <a:gridCol w="939825"/>
                <a:gridCol w="41289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:focus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elemento tiene el foco.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:checked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la casilla está seleccionada.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41084" l="10453" r="11003" t="37233"/>
          <a:stretch/>
        </p:blipFill>
        <p:spPr>
          <a:xfrm>
            <a:off x="5673900" y="1502600"/>
            <a:ext cx="27659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2699375"/>
            <a:ext cx="6125475" cy="1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